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60" r:id="rId5"/>
    <p:sldId id="262" r:id="rId6"/>
    <p:sldId id="259" r:id="rId7"/>
    <p:sldId id="265" r:id="rId8"/>
    <p:sldId id="261" r:id="rId9"/>
    <p:sldId id="263" r:id="rId10"/>
    <p:sldId id="266" r:id="rId11"/>
    <p:sldId id="267"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layout/>
    </c:title>
    <c:view3D>
      <c:rotX val="30"/>
      <c:perspective val="30"/>
    </c:view3D>
    <c:plotArea>
      <c:layout>
        <c:manualLayout>
          <c:layoutTarget val="inner"/>
          <c:xMode val="edge"/>
          <c:yMode val="edge"/>
          <c:x val="8.2561728395061776E-2"/>
          <c:y val="0.16485454943132116"/>
          <c:w val="0.84104938271604934"/>
          <c:h val="0.75446923301254032"/>
        </c:manualLayout>
      </c:layout>
      <c:pie3DChart>
        <c:varyColors val="1"/>
        <c:ser>
          <c:idx val="0"/>
          <c:order val="0"/>
          <c:tx>
            <c:strRef>
              <c:f>Sheet1!$B$1</c:f>
              <c:strCache>
                <c:ptCount val="1"/>
                <c:pt idx="0">
                  <c:v>Brooklyn Capital Shares</c:v>
                </c:pt>
              </c:strCache>
            </c:strRef>
          </c:tx>
          <c:dLbls>
            <c:showCatName val="1"/>
            <c:showPercent val="1"/>
            <c:showLeaderLines val="1"/>
          </c:dLbls>
          <c:cat>
            <c:strRef>
              <c:f>Sheet1!$A$2:$A$5</c:f>
              <c:strCache>
                <c:ptCount val="4"/>
                <c:pt idx="0">
                  <c:v>Electronic</c:v>
                </c:pt>
                <c:pt idx="1">
                  <c:v>Clothes</c:v>
                </c:pt>
                <c:pt idx="2">
                  <c:v>Auto Dealerships</c:v>
                </c:pt>
                <c:pt idx="3">
                  <c:v>Others</c:v>
                </c:pt>
              </c:strCache>
            </c:strRef>
          </c:cat>
          <c:val>
            <c:numRef>
              <c:f>Sheet1!$B$2:$B$5</c:f>
              <c:numCache>
                <c:formatCode>General</c:formatCode>
                <c:ptCount val="4"/>
                <c:pt idx="0">
                  <c:v>750</c:v>
                </c:pt>
                <c:pt idx="1">
                  <c:v>500</c:v>
                </c:pt>
                <c:pt idx="2">
                  <c:v>450</c:v>
                </c:pt>
                <c:pt idx="3">
                  <c:v>300</c:v>
                </c:pt>
              </c:numCache>
            </c:numRef>
          </c:val>
        </c:ser>
        <c:dLbls>
          <c:showCatName val="1"/>
          <c:showPercent val="1"/>
        </c:dLbls>
      </c:pie3DChart>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C9955B-DE76-48BB-BC1E-16423CC9EEE5}" type="datetimeFigureOut">
              <a:rPr lang="en-US" smtClean="0"/>
              <a:pPr/>
              <a:t>6/20/2011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B4144-FB98-4915-A3DC-6469A6B06AA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DB4144-FB98-4915-A3DC-6469A6B06AAB}"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25E1F260-0963-461F-A99F-2260110DB30E}" type="datetimeFigureOut">
              <a:rPr lang="en-US"/>
              <a:pPr>
                <a:defRPr/>
              </a:pPr>
              <a:t>6/20/2011</a:t>
            </a:fld>
            <a:endParaRPr lang="en-US" dirty="0"/>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dirty="0"/>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7E788CAC-CCD9-4C36-8CF6-604E6383352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935F481-9965-4C24-AA47-F2453788A993}" type="datetimeFigureOut">
              <a:rPr lang="en-US"/>
              <a:pPr>
                <a:defRPr/>
              </a:pPr>
              <a:t>6/20/2011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55DD12AD-FF7F-4636-B367-6DF33F2DE4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057D020-75B8-4B94-8024-58015C5B6B69}" type="datetimeFigureOut">
              <a:rPr lang="en-US"/>
              <a:pPr>
                <a:defRPr/>
              </a:pPr>
              <a:t>6/20/2011</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A1EA4D37-D4FF-43C8-B7BA-9504FA843EC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53F91712-6208-4619-B95A-BC5895E96C42}" type="datetimeFigureOut">
              <a:rPr lang="en-US"/>
              <a:pPr>
                <a:defRPr/>
              </a:pPr>
              <a:t>6/20/2011</a:t>
            </a:fld>
            <a:endParaRPr lang="en-US" dirty="0"/>
          </a:p>
        </p:txBody>
      </p:sp>
      <p:sp>
        <p:nvSpPr>
          <p:cNvPr id="5" name="Slide Number Placeholder 8"/>
          <p:cNvSpPr>
            <a:spLocks noGrp="1"/>
          </p:cNvSpPr>
          <p:nvPr>
            <p:ph type="sldNum" sz="quarter" idx="11"/>
          </p:nvPr>
        </p:nvSpPr>
        <p:spPr/>
        <p:txBody>
          <a:bodyPr rtlCol="0"/>
          <a:lstStyle>
            <a:lvl1pPr>
              <a:defRPr/>
            </a:lvl1pPr>
          </a:lstStyle>
          <a:p>
            <a:pPr>
              <a:defRPr/>
            </a:pPr>
            <a:fld id="{A9A95078-4EF2-4315-9FA7-7A377671FB9B}" type="slidenum">
              <a:rPr lang="en-US"/>
              <a:pPr>
                <a:defRPr/>
              </a:pPr>
              <a:t>‹#›</a:t>
            </a:fld>
            <a:endParaRPr lang="en-US" dirty="0"/>
          </a:p>
        </p:txBody>
      </p:sp>
      <p:sp>
        <p:nvSpPr>
          <p:cNvPr id="6" name="Footer Placeholder 9"/>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761EEEE1-68A2-410B-B6A7-B6054FFFF8D1}" type="datetimeFigureOut">
              <a:rPr lang="en-US"/>
              <a:pPr>
                <a:defRPr/>
              </a:pPr>
              <a:t>6/20/2011</a:t>
            </a:fld>
            <a:endParaRPr lang="en-US" dirty="0"/>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dirty="0"/>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CE97FD67-3F3A-4372-88EC-103B2B6BBEA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5EF6F67-5194-4991-9DB5-3050A96BC442}" type="datetimeFigureOut">
              <a:rPr lang="en-US"/>
              <a:pPr>
                <a:defRPr/>
              </a:pPr>
              <a:t>6/20/2011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E9C35245-A1E6-41AA-9397-8B6EF680FFA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6CFB33C8-B3C1-4DEF-8EA9-7AF0CE1E8B5A}" type="datetimeFigureOut">
              <a:rPr lang="en-US"/>
              <a:pPr>
                <a:defRPr/>
              </a:pPr>
              <a:t>6/20/2011</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dirty="0"/>
          </a:p>
        </p:txBody>
      </p:sp>
      <p:sp>
        <p:nvSpPr>
          <p:cNvPr id="9" name="Slide Number Placeholder 22"/>
          <p:cNvSpPr>
            <a:spLocks noGrp="1"/>
          </p:cNvSpPr>
          <p:nvPr>
            <p:ph type="sldNum" sz="quarter" idx="12"/>
          </p:nvPr>
        </p:nvSpPr>
        <p:spPr/>
        <p:txBody>
          <a:bodyPr/>
          <a:lstStyle>
            <a:lvl1pPr>
              <a:defRPr/>
            </a:lvl1pPr>
          </a:lstStyle>
          <a:p>
            <a:pPr>
              <a:defRPr/>
            </a:pPr>
            <a:fld id="{182687EB-F5E5-4F09-A45A-B0DE53AD3E0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6BA7C3E5-8D06-4DCA-9BA9-2EE21B58B6AC}" type="datetimeFigureOut">
              <a:rPr lang="en-US"/>
              <a:pPr>
                <a:defRPr/>
              </a:pPr>
              <a:t>6/20/2011</a:t>
            </a:fld>
            <a:endParaRPr lang="en-US" dirty="0"/>
          </a:p>
        </p:txBody>
      </p:sp>
      <p:sp>
        <p:nvSpPr>
          <p:cNvPr id="4" name="Slide Number Placeholder 6"/>
          <p:cNvSpPr>
            <a:spLocks noGrp="1"/>
          </p:cNvSpPr>
          <p:nvPr>
            <p:ph type="sldNum" sz="quarter" idx="11"/>
          </p:nvPr>
        </p:nvSpPr>
        <p:spPr/>
        <p:txBody>
          <a:bodyPr rtlCol="0"/>
          <a:lstStyle>
            <a:lvl1pPr>
              <a:defRPr/>
            </a:lvl1pPr>
          </a:lstStyle>
          <a:p>
            <a:pPr>
              <a:defRPr/>
            </a:pPr>
            <a:fld id="{2931052F-9481-41EB-8730-F865420A80C1}" type="slidenum">
              <a:rPr lang="en-US"/>
              <a:pPr>
                <a:defRPr/>
              </a:pPr>
              <a:t>‹#›</a:t>
            </a:fld>
            <a:endParaRPr lang="en-US" dirty="0"/>
          </a:p>
        </p:txBody>
      </p:sp>
      <p:sp>
        <p:nvSpPr>
          <p:cNvPr id="5" name="Footer Placeholder 7"/>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FCD0856-34E1-45D9-BE9B-DD739EDA82A9}" type="datetimeFigureOut">
              <a:rPr lang="en-US"/>
              <a:pPr>
                <a:defRPr/>
              </a:pPr>
              <a:t>6/20/2011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73E1BA0D-64B9-4A4A-9C27-09292A8407B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C02CB010-AB8D-44B5-952F-41B44856D382}" type="datetimeFigureOut">
              <a:rPr lang="en-US"/>
              <a:pPr>
                <a:defRPr/>
              </a:pPr>
              <a:t>6/20/2011</a:t>
            </a:fld>
            <a:endParaRPr lang="en-US" dirty="0"/>
          </a:p>
        </p:txBody>
      </p:sp>
      <p:sp>
        <p:nvSpPr>
          <p:cNvPr id="13" name="Slide Number Placeholder 21"/>
          <p:cNvSpPr>
            <a:spLocks noGrp="1"/>
          </p:cNvSpPr>
          <p:nvPr>
            <p:ph type="sldNum" sz="quarter" idx="11"/>
          </p:nvPr>
        </p:nvSpPr>
        <p:spPr/>
        <p:txBody>
          <a:bodyPr rtlCol="0"/>
          <a:lstStyle>
            <a:lvl1pPr>
              <a:defRPr/>
            </a:lvl1pPr>
          </a:lstStyle>
          <a:p>
            <a:pPr>
              <a:defRPr/>
            </a:pPr>
            <a:fld id="{1473A874-CCBA-450C-BD68-FC006C2A03FF}" type="slidenum">
              <a:rPr lang="en-US"/>
              <a:pPr>
                <a:defRPr/>
              </a:pPr>
              <a:t>‹#›</a:t>
            </a:fld>
            <a:endParaRPr 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68D8EA6B-F1C1-4418-9FE9-F813DB5DAD27}" type="datetimeFigureOut">
              <a:rPr lang="en-US"/>
              <a:pPr>
                <a:defRPr/>
              </a:pPr>
              <a:t>6/20/2011</a:t>
            </a:fld>
            <a:endParaRPr lang="en-US" dirty="0"/>
          </a:p>
        </p:txBody>
      </p:sp>
      <p:sp>
        <p:nvSpPr>
          <p:cNvPr id="13" name="Slide Number Placeholder 17"/>
          <p:cNvSpPr>
            <a:spLocks noGrp="1"/>
          </p:cNvSpPr>
          <p:nvPr>
            <p:ph type="sldNum" sz="quarter" idx="11"/>
          </p:nvPr>
        </p:nvSpPr>
        <p:spPr/>
        <p:txBody>
          <a:bodyPr rtlCol="0"/>
          <a:lstStyle>
            <a:lvl1pPr>
              <a:defRPr/>
            </a:lvl1pPr>
          </a:lstStyle>
          <a:p>
            <a:pPr>
              <a:defRPr/>
            </a:pPr>
            <a:fld id="{BB717F79-23CC-461F-8ECA-7A9057D090D0}" type="slidenum">
              <a:rPr lang="en-US"/>
              <a:pPr>
                <a:defRPr/>
              </a:pPr>
              <a:t>‹#›</a:t>
            </a:fld>
            <a:endParaRPr 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29B2633A-2252-458C-AA17-60571458D8E2}" type="datetimeFigureOut">
              <a:rPr lang="en-US"/>
              <a:pPr>
                <a:defRPr/>
              </a:pPr>
              <a:t>6/20/2011</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436A0114-E5F1-4324-96F8-6CCB60110F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48" r:id="rId4"/>
    <p:sldLayoutId id="2147483749" r:id="rId5"/>
    <p:sldLayoutId id="2147483756" r:id="rId6"/>
    <p:sldLayoutId id="2147483750" r:id="rId7"/>
    <p:sldLayoutId id="2147483757" r:id="rId8"/>
    <p:sldLayoutId id="2147483758" r:id="rId9"/>
    <p:sldLayoutId id="2147483751" r:id="rId10"/>
    <p:sldLayoutId id="2147483752"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Rockwell" pitchFamily="18" charset="0"/>
        </a:defRPr>
      </a:lvl2pPr>
      <a:lvl3pPr algn="l" rtl="0" eaLnBrk="0" fontAlgn="base" hangingPunct="0">
        <a:spcBef>
          <a:spcPct val="0"/>
        </a:spcBef>
        <a:spcAft>
          <a:spcPct val="0"/>
        </a:spcAft>
        <a:defRPr sz="3000">
          <a:solidFill>
            <a:schemeClr val="tx2"/>
          </a:solidFill>
          <a:latin typeface="Rockwell" pitchFamily="18" charset="0"/>
        </a:defRPr>
      </a:lvl3pPr>
      <a:lvl4pPr algn="l" rtl="0" eaLnBrk="0" fontAlgn="base" hangingPunct="0">
        <a:spcBef>
          <a:spcPct val="0"/>
        </a:spcBef>
        <a:spcAft>
          <a:spcPct val="0"/>
        </a:spcAft>
        <a:defRPr sz="3000">
          <a:solidFill>
            <a:schemeClr val="tx2"/>
          </a:solidFill>
          <a:latin typeface="Rockwell" pitchFamily="18" charset="0"/>
        </a:defRPr>
      </a:lvl4pPr>
      <a:lvl5pPr algn="l" rtl="0" eaLnBrk="0" fontAlgn="base" hangingPunct="0">
        <a:spcBef>
          <a:spcPct val="0"/>
        </a:spcBef>
        <a:spcAft>
          <a:spcPct val="0"/>
        </a:spcAft>
        <a:defRPr sz="3000">
          <a:solidFill>
            <a:schemeClr val="tx2"/>
          </a:solidFill>
          <a:latin typeface="Rockwell" pitchFamily="18" charset="0"/>
        </a:defRPr>
      </a:lvl5pPr>
      <a:lvl6pPr marL="457200" algn="l" rtl="0" fontAlgn="base">
        <a:spcBef>
          <a:spcPct val="0"/>
        </a:spcBef>
        <a:spcAft>
          <a:spcPct val="0"/>
        </a:spcAft>
        <a:defRPr sz="3000">
          <a:solidFill>
            <a:schemeClr val="tx2"/>
          </a:solidFill>
          <a:latin typeface="Rockwell" pitchFamily="18" charset="0"/>
        </a:defRPr>
      </a:lvl6pPr>
      <a:lvl7pPr marL="914400" algn="l" rtl="0" fontAlgn="base">
        <a:spcBef>
          <a:spcPct val="0"/>
        </a:spcBef>
        <a:spcAft>
          <a:spcPct val="0"/>
        </a:spcAft>
        <a:defRPr sz="3000">
          <a:solidFill>
            <a:schemeClr val="tx2"/>
          </a:solidFill>
          <a:latin typeface="Rockwell" pitchFamily="18" charset="0"/>
        </a:defRPr>
      </a:lvl7pPr>
      <a:lvl8pPr marL="1371600" algn="l" rtl="0" fontAlgn="base">
        <a:spcBef>
          <a:spcPct val="0"/>
        </a:spcBef>
        <a:spcAft>
          <a:spcPct val="0"/>
        </a:spcAft>
        <a:defRPr sz="3000">
          <a:solidFill>
            <a:schemeClr val="tx2"/>
          </a:solidFill>
          <a:latin typeface="Rockwell" pitchFamily="18" charset="0"/>
        </a:defRPr>
      </a:lvl8pPr>
      <a:lvl9pPr marL="1828800" algn="l" rtl="0" fontAlgn="base">
        <a:spcBef>
          <a:spcPct val="0"/>
        </a:spcBef>
        <a:spcAft>
          <a:spcPct val="0"/>
        </a:spcAft>
        <a:defRPr sz="3000">
          <a:solidFill>
            <a:schemeClr val="tx2"/>
          </a:solidFill>
          <a:latin typeface="Rockwell"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71A6"/>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C1DB"/>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CB3B2"/>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rooklyncap@gmail.com" TargetMode="External"/><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gif"/><Relationship Id="rId5" Type="http://schemas.openxmlformats.org/officeDocument/2006/relationships/image" Target="../media/image5.jpeg"/><Relationship Id="rId10" Type="http://schemas.openxmlformats.org/officeDocument/2006/relationships/image" Target="../media/image10.gif"/><Relationship Id="rId4" Type="http://schemas.openxmlformats.org/officeDocument/2006/relationships/image" Target="../media/image4.jpeg"/><Relationship Id="rId9" Type="http://schemas.openxmlformats.org/officeDocument/2006/relationships/image" Target="../media/image9.gif"/><Relationship Id="rId14" Type="http://schemas.openxmlformats.org/officeDocument/2006/relationships/image" Target="../media/image1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brooklyn.jpg"/>
          <p:cNvPicPr>
            <a:picLocks noChangeAspect="1"/>
          </p:cNvPicPr>
          <p:nvPr/>
        </p:nvPicPr>
        <p:blipFill>
          <a:blip r:embed="rId2" cstate="print"/>
          <a:srcRect/>
          <a:stretch>
            <a:fillRect/>
          </a:stretch>
        </p:blipFill>
        <p:spPr bwMode="auto">
          <a:xfrm>
            <a:off x="-6350" y="0"/>
            <a:ext cx="9150350" cy="6858000"/>
          </a:xfrm>
          <a:prstGeom prst="rect">
            <a:avLst/>
          </a:prstGeom>
          <a:noFill/>
          <a:ln w="9525">
            <a:noFill/>
            <a:miter lim="800000"/>
            <a:headEnd/>
            <a:tailEnd/>
          </a:ln>
        </p:spPr>
      </p:pic>
      <p:sp>
        <p:nvSpPr>
          <p:cNvPr id="2" name="Title 1"/>
          <p:cNvSpPr>
            <a:spLocks noGrp="1"/>
          </p:cNvSpPr>
          <p:nvPr>
            <p:ph type="ctrTitle"/>
          </p:nvPr>
        </p:nvSpPr>
        <p:spPr>
          <a:xfrm>
            <a:off x="4038600" y="152400"/>
            <a:ext cx="4953000" cy="750888"/>
          </a:xfrm>
        </p:spPr>
        <p:txBody>
          <a:bodyPr/>
          <a:lstStyle/>
          <a:p>
            <a:pPr algn="ctr" eaLnBrk="1" fontAlgn="auto" hangingPunct="1">
              <a:spcAft>
                <a:spcPts val="0"/>
              </a:spcAft>
              <a:defRPr/>
            </a:pPr>
            <a:r>
              <a:rPr lang="en-US" sz="4000" u="sng" dirty="0" smtClean="0">
                <a:solidFill>
                  <a:schemeClr val="tx1">
                    <a:lumMod val="50000"/>
                    <a:lumOff val="50000"/>
                  </a:schemeClr>
                </a:solidFill>
                <a:effectLst>
                  <a:outerShdw blurRad="38100" dist="38100" dir="2700000" algn="tl">
                    <a:srgbClr val="000000">
                      <a:alpha val="43137"/>
                    </a:srgbClr>
                  </a:outerShdw>
                </a:effectLst>
              </a:rPr>
              <a:t>Brooklyn Capital</a:t>
            </a:r>
            <a:endParaRPr lang="en-US" sz="4000" u="sng" dirty="0">
              <a:solidFill>
                <a:schemeClr val="tx1">
                  <a:lumMod val="50000"/>
                  <a:lumOff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400800" y="4953000"/>
            <a:ext cx="2743200" cy="1905000"/>
          </a:xfrm>
        </p:spPr>
        <p:txBody>
          <a:bodyPr>
            <a:normAutofit/>
          </a:bodyPr>
          <a:lstStyle/>
          <a:p>
            <a:pPr eaLnBrk="1" fontAlgn="auto" hangingPunct="1">
              <a:spcAft>
                <a:spcPts val="0"/>
              </a:spcAft>
              <a:buFont typeface="Wingdings"/>
              <a:buNone/>
              <a:defRPr/>
            </a:pPr>
            <a:r>
              <a:rPr lang="en-US" sz="2000" u="sng" dirty="0" smtClean="0">
                <a:solidFill>
                  <a:schemeClr val="bg1">
                    <a:lumMod val="85000"/>
                  </a:schemeClr>
                </a:solidFill>
              </a:rPr>
              <a:t>Group Members</a:t>
            </a:r>
          </a:p>
          <a:p>
            <a:pPr eaLnBrk="1" fontAlgn="auto" hangingPunct="1">
              <a:spcAft>
                <a:spcPts val="0"/>
              </a:spcAft>
              <a:buFont typeface="Wingdings"/>
              <a:buNone/>
              <a:defRPr/>
            </a:pPr>
            <a:r>
              <a:rPr lang="en-US" dirty="0" smtClean="0">
                <a:solidFill>
                  <a:schemeClr val="bg1">
                    <a:lumMod val="85000"/>
                  </a:schemeClr>
                </a:solidFill>
              </a:rPr>
              <a:t>Jeffrey Gaspar</a:t>
            </a:r>
          </a:p>
          <a:p>
            <a:pPr eaLnBrk="1" fontAlgn="auto" hangingPunct="1">
              <a:spcAft>
                <a:spcPts val="0"/>
              </a:spcAft>
              <a:buFont typeface="Wingdings"/>
              <a:buNone/>
              <a:defRPr/>
            </a:pPr>
            <a:r>
              <a:rPr lang="en-US" dirty="0" err="1" smtClean="0">
                <a:solidFill>
                  <a:schemeClr val="bg1">
                    <a:lumMod val="85000"/>
                  </a:schemeClr>
                </a:solidFill>
              </a:rPr>
              <a:t>Raed</a:t>
            </a:r>
            <a:r>
              <a:rPr lang="en-US" smtClean="0">
                <a:solidFill>
                  <a:schemeClr val="bg1">
                    <a:lumMod val="85000"/>
                  </a:schemeClr>
                </a:solidFill>
              </a:rPr>
              <a:t> </a:t>
            </a:r>
            <a:endParaRPr lang="en-US" dirty="0" smtClean="0">
              <a:solidFill>
                <a:schemeClr val="bg1">
                  <a:lumMod val="85000"/>
                </a:schemeClr>
              </a:solidFill>
            </a:endParaRPr>
          </a:p>
          <a:p>
            <a:pPr eaLnBrk="1" fontAlgn="auto" hangingPunct="1">
              <a:spcAft>
                <a:spcPts val="0"/>
              </a:spcAft>
              <a:buFont typeface="Wingdings"/>
              <a:buNone/>
              <a:defRPr/>
            </a:pPr>
            <a:r>
              <a:rPr lang="en-US" dirty="0" smtClean="0">
                <a:solidFill>
                  <a:schemeClr val="bg1">
                    <a:lumMod val="85000"/>
                  </a:schemeClr>
                </a:solidFill>
              </a:rPr>
              <a:t>Raymond Tung</a:t>
            </a:r>
          </a:p>
          <a:p>
            <a:pPr eaLnBrk="1" fontAlgn="auto" hangingPunct="1">
              <a:spcAft>
                <a:spcPts val="0"/>
              </a:spcAft>
              <a:buFont typeface="Wingdings"/>
              <a:buNone/>
              <a:defRPr/>
            </a:pPr>
            <a:r>
              <a:rPr lang="en-US" dirty="0" smtClean="0">
                <a:solidFill>
                  <a:schemeClr val="bg1">
                    <a:lumMod val="85000"/>
                  </a:schemeClr>
                </a:solidFill>
              </a:rPr>
              <a:t>Johnathan Hernandez</a:t>
            </a:r>
          </a:p>
          <a:p>
            <a:pPr eaLnBrk="1" fontAlgn="auto" hangingPunct="1">
              <a:spcAft>
                <a:spcPts val="0"/>
              </a:spcAft>
              <a:buFont typeface="Wingdings"/>
              <a:buNone/>
              <a:defRPr/>
            </a:pPr>
            <a:endParaRPr lang="en-US" dirty="0">
              <a:solidFill>
                <a:schemeClr val="bg1">
                  <a:lumMod val="85000"/>
                </a:schemeClr>
              </a:solidFill>
            </a:endParaRPr>
          </a:p>
        </p:txBody>
      </p:sp>
      <p:sp>
        <p:nvSpPr>
          <p:cNvPr id="6" name="TextBox 5"/>
          <p:cNvSpPr txBox="1"/>
          <p:nvPr/>
        </p:nvSpPr>
        <p:spPr>
          <a:xfrm>
            <a:off x="762000" y="1981200"/>
            <a:ext cx="5410200" cy="523875"/>
          </a:xfrm>
          <a:prstGeom prst="rect">
            <a:avLst/>
          </a:prstGeom>
          <a:noFill/>
        </p:spPr>
        <p:txBody>
          <a:bodyPr>
            <a:spAutoFit/>
          </a:bodyPr>
          <a:lstStyle/>
          <a:p>
            <a:pPr fontAlgn="auto">
              <a:spcBef>
                <a:spcPts val="0"/>
              </a:spcBef>
              <a:spcAft>
                <a:spcPts val="0"/>
              </a:spcAft>
              <a:defRPr/>
            </a:pPr>
            <a:r>
              <a:rPr lang="en-US" sz="2800" dirty="0">
                <a:solidFill>
                  <a:schemeClr val="bg1">
                    <a:lumMod val="95000"/>
                  </a:schemeClr>
                </a:solidFill>
                <a:effectLst>
                  <a:outerShdw blurRad="38100" dist="38100" dir="2700000" algn="tl">
                    <a:srgbClr val="000000">
                      <a:alpha val="43137"/>
                    </a:srgbClr>
                  </a:outerShdw>
                </a:effectLst>
                <a:latin typeface="+mn-lt"/>
              </a:rPr>
              <a:t>“We Share Because We Care”</a:t>
            </a: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731838"/>
          </a:xfrm>
        </p:spPr>
        <p:txBody>
          <a:bodyPr>
            <a:normAutofit/>
          </a:bodyPr>
          <a:lstStyle/>
          <a:p>
            <a:pPr algn="ctr"/>
            <a:r>
              <a:rPr lang="en-US" sz="2800" i="1" u="sng" dirty="0" smtClean="0"/>
              <a:t>A Year Development of Amazon.com Inc.</a:t>
            </a:r>
            <a:endParaRPr lang="en-US" sz="2800" i="1" u="sng" dirty="0"/>
          </a:p>
        </p:txBody>
      </p:sp>
      <p:pic>
        <p:nvPicPr>
          <p:cNvPr id="35842" name="Picture 2" descr="Chart forNike Inc. (NKE)"/>
          <p:cNvPicPr>
            <a:picLocks noChangeAspect="1" noChangeArrowheads="1"/>
          </p:cNvPicPr>
          <p:nvPr/>
        </p:nvPicPr>
        <p:blipFill>
          <a:blip r:embed="rId2" cstate="print"/>
          <a:srcRect/>
          <a:stretch>
            <a:fillRect/>
          </a:stretch>
        </p:blipFill>
        <p:spPr bwMode="auto">
          <a:xfrm>
            <a:off x="304800" y="1447800"/>
            <a:ext cx="8382000" cy="498157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868362"/>
          </a:xfrm>
        </p:spPr>
        <p:txBody>
          <a:bodyPr/>
          <a:lstStyle/>
          <a:p>
            <a:pPr algn="ctr"/>
            <a:r>
              <a:rPr lang="en-US" u="sng" dirty="0" smtClean="0"/>
              <a:t>Reasons of Investment</a:t>
            </a:r>
            <a:endParaRPr lang="en-US" u="sng" dirty="0"/>
          </a:p>
        </p:txBody>
      </p:sp>
      <p:sp>
        <p:nvSpPr>
          <p:cNvPr id="4" name="Content Placeholder 3"/>
          <p:cNvSpPr>
            <a:spLocks noGrp="1"/>
          </p:cNvSpPr>
          <p:nvPr>
            <p:ph sz="quarter" idx="1"/>
          </p:nvPr>
        </p:nvSpPr>
        <p:spPr>
          <a:xfrm>
            <a:off x="457200" y="1295400"/>
            <a:ext cx="7467600" cy="4873752"/>
          </a:xfrm>
        </p:spPr>
        <p:txBody>
          <a:bodyPr/>
          <a:lstStyle/>
          <a:p>
            <a:r>
              <a:rPr lang="en-US" sz="1800" dirty="0" smtClean="0"/>
              <a:t>People should invest in our group because of our </a:t>
            </a:r>
            <a:r>
              <a:rPr lang="en-US" sz="1800" dirty="0" smtClean="0"/>
              <a:t>major studies. We have an educated, trained professional who is consistently reviewing and studying the stock market.</a:t>
            </a:r>
          </a:p>
          <a:p>
            <a:r>
              <a:rPr lang="en-US" sz="1800" dirty="0" smtClean="0"/>
              <a:t> We have also been investing in the stock market for over ten years and to this day, we are still standing strong</a:t>
            </a:r>
          </a:p>
          <a:p>
            <a:r>
              <a:rPr lang="en-US" sz="1800" dirty="0" smtClean="0"/>
              <a:t>The evidence shown in all of our graphs prove that our investments are not only smart, but highly profitable.</a:t>
            </a:r>
          </a:p>
          <a:p>
            <a:r>
              <a:rPr lang="en-US" sz="1800" dirty="0" smtClean="0"/>
              <a:t>Our stocks mainly consist of commonly bought shares. What that means is that shares that are bought more often increases in value. Since we</a:t>
            </a:r>
          </a:p>
          <a:p>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you-bodies.jpg"/>
          <p:cNvPicPr>
            <a:picLocks noChangeAspect="1"/>
          </p:cNvPicPr>
          <p:nvPr/>
        </p:nvPicPr>
        <p:blipFill>
          <a:blip r:embed="rId2" cstate="print"/>
          <a:stretch>
            <a:fillRect/>
          </a:stretch>
        </p:blipFill>
        <p:spPr>
          <a:xfrm>
            <a:off x="6096000" y="4572000"/>
            <a:ext cx="3048000" cy="2286000"/>
          </a:xfrm>
          <a:prstGeom prst="rect">
            <a:avLst/>
          </a:prstGeom>
        </p:spPr>
      </p:pic>
      <p:sp>
        <p:nvSpPr>
          <p:cNvPr id="2" name="Title 1"/>
          <p:cNvSpPr>
            <a:spLocks noGrp="1"/>
          </p:cNvSpPr>
          <p:nvPr>
            <p:ph type="title"/>
          </p:nvPr>
        </p:nvSpPr>
        <p:spPr>
          <a:xfrm>
            <a:off x="381000" y="228600"/>
            <a:ext cx="7924800" cy="731838"/>
          </a:xfrm>
        </p:spPr>
        <p:txBody>
          <a:bodyPr>
            <a:normAutofit/>
          </a:bodyPr>
          <a:lstStyle/>
          <a:p>
            <a:pPr algn="ctr"/>
            <a:r>
              <a:rPr lang="en-US" sz="2800" u="sng" dirty="0" smtClean="0">
                <a:solidFill>
                  <a:schemeClr val="tx1"/>
                </a:solidFill>
              </a:rPr>
              <a:t>Thank you for supporting Brooklyn capital!!!</a:t>
            </a:r>
            <a:endParaRPr lang="en-US" sz="2800" u="sng" dirty="0">
              <a:solidFill>
                <a:schemeClr val="tx1"/>
              </a:solidFill>
            </a:endParaRPr>
          </a:p>
        </p:txBody>
      </p:sp>
      <p:sp>
        <p:nvSpPr>
          <p:cNvPr id="3" name="Content Placeholder 2"/>
          <p:cNvSpPr>
            <a:spLocks noGrp="1"/>
          </p:cNvSpPr>
          <p:nvPr>
            <p:ph sz="quarter" idx="1"/>
          </p:nvPr>
        </p:nvSpPr>
        <p:spPr>
          <a:xfrm>
            <a:off x="457200" y="1066800"/>
            <a:ext cx="7467600" cy="3276600"/>
          </a:xfrm>
        </p:spPr>
        <p:txBody>
          <a:bodyPr/>
          <a:lstStyle/>
          <a:p>
            <a:pPr algn="ctr">
              <a:buNone/>
            </a:pPr>
            <a:r>
              <a:rPr lang="en-US" dirty="0" smtClean="0"/>
              <a:t> Thank You for taking time to hear us out. We really appreciate and value your contributions. Brooklyn Capital improves each and everyday due to paying investors like you. If you have any questions or concerns, you can contact us at </a:t>
            </a:r>
          </a:p>
          <a:p>
            <a:pPr algn="ctr">
              <a:buNone/>
            </a:pPr>
            <a:r>
              <a:rPr lang="en-US" dirty="0" smtClean="0"/>
              <a:t>1-(800)-CAPITAL, or email us at </a:t>
            </a:r>
            <a:r>
              <a:rPr lang="en-US" dirty="0" smtClean="0">
                <a:hlinkClick r:id="rId3"/>
              </a:rPr>
              <a:t>brooklyncap@gmail.com</a:t>
            </a:r>
            <a:r>
              <a:rPr lang="en-US" dirty="0" smtClean="0"/>
              <a:t> </a:t>
            </a:r>
            <a:endParaRPr lang="en-US" dirty="0">
              <a:solidFill>
                <a:srgbClr val="FFFF00"/>
              </a:solidFill>
            </a:endParaRPr>
          </a:p>
        </p:txBody>
      </p:sp>
      <p:pic>
        <p:nvPicPr>
          <p:cNvPr id="1026" name="Picture 2" descr="http://asable.com/wp-content/uploads/2010/05/thankyou.jpg"/>
          <p:cNvPicPr>
            <a:picLocks noChangeAspect="1" noChangeArrowheads="1"/>
          </p:cNvPicPr>
          <p:nvPr/>
        </p:nvPicPr>
        <p:blipFill>
          <a:blip r:embed="rId4" cstate="print"/>
          <a:srcRect/>
          <a:stretch>
            <a:fillRect/>
          </a:stretch>
        </p:blipFill>
        <p:spPr bwMode="auto">
          <a:xfrm>
            <a:off x="0" y="4314825"/>
            <a:ext cx="2762250" cy="25431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eaLnBrk="1" fontAlgn="auto" hangingPunct="1">
              <a:spcAft>
                <a:spcPts val="0"/>
              </a:spcAft>
              <a:defRPr/>
            </a:pPr>
            <a:r>
              <a:rPr lang="en-US" i="1" u="sng" spc="300" dirty="0" smtClean="0">
                <a:solidFill>
                  <a:schemeClr val="tx2">
                    <a:lumMod val="75000"/>
                  </a:schemeClr>
                </a:solidFill>
              </a:rPr>
              <a:t>Frequently Asked Questions</a:t>
            </a:r>
            <a:endParaRPr lang="en-US" i="1" u="sng" spc="300" dirty="0">
              <a:solidFill>
                <a:schemeClr val="tx2">
                  <a:lumMod val="75000"/>
                </a:schemeClr>
              </a:solidFill>
            </a:endParaRPr>
          </a:p>
        </p:txBody>
      </p:sp>
      <p:sp>
        <p:nvSpPr>
          <p:cNvPr id="9219" name="Content Placeholder 2"/>
          <p:cNvSpPr>
            <a:spLocks noGrp="1"/>
          </p:cNvSpPr>
          <p:nvPr>
            <p:ph sz="quarter" idx="1"/>
          </p:nvPr>
        </p:nvSpPr>
        <p:spPr>
          <a:xfrm>
            <a:off x="457200" y="1219200"/>
            <a:ext cx="7467600" cy="4873625"/>
          </a:xfrm>
        </p:spPr>
        <p:txBody>
          <a:bodyPr/>
          <a:lstStyle/>
          <a:p>
            <a:pPr algn="ctr" eaLnBrk="1" hangingPunct="1"/>
            <a:r>
              <a:rPr lang="en-US" dirty="0" smtClean="0"/>
              <a:t>As a common investor, we can imagine the questions you’re probably thinking.  What’s the focus of our investment group? What types of stocks do we invest in, and are these investments smart? Basically each and every investor wonders about our history, and as the title states, these are frequently asked questions.  Our overall focus of the investment group is to invest in everyday items such as food, electronics, and clothing. The reason as to why these everyday items are smart investments is because of how commonly they are used. The more the item is used/bought, the higher the shares value becomes, and because we invest in everyday items, our stocks have always been a smart investment.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screenshot__Disney_logo.jpg"/>
          <p:cNvPicPr>
            <a:picLocks noChangeAspect="1"/>
          </p:cNvPicPr>
          <p:nvPr/>
        </p:nvPicPr>
        <p:blipFill>
          <a:blip r:embed="rId3" cstate="print"/>
          <a:srcRect/>
          <a:stretch>
            <a:fillRect/>
          </a:stretch>
        </p:blipFill>
        <p:spPr bwMode="auto">
          <a:xfrm>
            <a:off x="0" y="1752600"/>
            <a:ext cx="2209800" cy="2362200"/>
          </a:xfrm>
          <a:prstGeom prst="rect">
            <a:avLst/>
          </a:prstGeom>
          <a:noFill/>
          <a:ln w="9525">
            <a:noFill/>
            <a:miter lim="800000"/>
            <a:headEnd/>
            <a:tailEnd/>
          </a:ln>
        </p:spPr>
      </p:pic>
      <p:pic>
        <p:nvPicPr>
          <p:cNvPr id="10244" name="Picture 4" descr="JJ-Logo-square-1024x947.jpg"/>
          <p:cNvPicPr>
            <a:picLocks noChangeAspect="1"/>
          </p:cNvPicPr>
          <p:nvPr/>
        </p:nvPicPr>
        <p:blipFill>
          <a:blip r:embed="rId4" cstate="print"/>
          <a:srcRect/>
          <a:stretch>
            <a:fillRect/>
          </a:stretch>
        </p:blipFill>
        <p:spPr bwMode="auto">
          <a:xfrm>
            <a:off x="2438400" y="0"/>
            <a:ext cx="3124200" cy="1676400"/>
          </a:xfrm>
          <a:prstGeom prst="rect">
            <a:avLst/>
          </a:prstGeom>
          <a:noFill/>
          <a:ln w="9525">
            <a:noFill/>
            <a:miter lim="800000"/>
            <a:headEnd/>
            <a:tailEnd/>
          </a:ln>
        </p:spPr>
      </p:pic>
      <p:sp>
        <p:nvSpPr>
          <p:cNvPr id="2" name="Title 1"/>
          <p:cNvSpPr>
            <a:spLocks noGrp="1"/>
          </p:cNvSpPr>
          <p:nvPr>
            <p:ph type="title"/>
          </p:nvPr>
        </p:nvSpPr>
        <p:spPr>
          <a:xfrm>
            <a:off x="381000" y="0"/>
            <a:ext cx="7467600" cy="533400"/>
          </a:xfrm>
        </p:spPr>
        <p:txBody>
          <a:bodyPr>
            <a:normAutofit fontScale="90000"/>
          </a:bodyPr>
          <a:lstStyle/>
          <a:p>
            <a:pPr algn="ctr" eaLnBrk="1" hangingPunct="1">
              <a:defRPr/>
            </a:pPr>
            <a:r>
              <a:rPr lang="en-US" b="1" i="1" u="sng" dirty="0" smtClean="0"/>
              <a:t>Logos</a:t>
            </a:r>
            <a:endParaRPr lang="en-US" b="1" i="1" u="sng" dirty="0"/>
          </a:p>
        </p:txBody>
      </p:sp>
      <p:pic>
        <p:nvPicPr>
          <p:cNvPr id="10246" name="Picture 6" descr="sony.jpg"/>
          <p:cNvPicPr>
            <a:picLocks noChangeAspect="1"/>
          </p:cNvPicPr>
          <p:nvPr/>
        </p:nvPicPr>
        <p:blipFill>
          <a:blip r:embed="rId5" cstate="print"/>
          <a:srcRect/>
          <a:stretch>
            <a:fillRect/>
          </a:stretch>
        </p:blipFill>
        <p:spPr bwMode="auto">
          <a:xfrm>
            <a:off x="7467600" y="3886200"/>
            <a:ext cx="1676400" cy="1981200"/>
          </a:xfrm>
          <a:prstGeom prst="rect">
            <a:avLst/>
          </a:prstGeom>
          <a:noFill/>
          <a:ln w="9525">
            <a:noFill/>
            <a:miter lim="800000"/>
            <a:headEnd/>
            <a:tailEnd/>
          </a:ln>
        </p:spPr>
      </p:pic>
      <p:pic>
        <p:nvPicPr>
          <p:cNvPr id="10247" name="Picture 8" descr="Nike-Logo.jpg"/>
          <p:cNvPicPr>
            <a:picLocks noChangeAspect="1"/>
          </p:cNvPicPr>
          <p:nvPr/>
        </p:nvPicPr>
        <p:blipFill>
          <a:blip r:embed="rId6" cstate="print"/>
          <a:srcRect/>
          <a:stretch>
            <a:fillRect/>
          </a:stretch>
        </p:blipFill>
        <p:spPr bwMode="auto">
          <a:xfrm>
            <a:off x="5638800" y="990600"/>
            <a:ext cx="3505200" cy="2895600"/>
          </a:xfrm>
          <a:prstGeom prst="rect">
            <a:avLst/>
          </a:prstGeom>
          <a:noFill/>
          <a:ln w="9525">
            <a:noFill/>
            <a:miter lim="800000"/>
            <a:headEnd/>
            <a:tailEnd/>
          </a:ln>
        </p:spPr>
      </p:pic>
      <p:pic>
        <p:nvPicPr>
          <p:cNvPr id="10248" name="Content Placeholder 3" descr="mcdonalds-logo.gif"/>
          <p:cNvPicPr>
            <a:picLocks noGrp="1" noChangeAspect="1"/>
          </p:cNvPicPr>
          <p:nvPr>
            <p:ph sz="quarter" idx="1"/>
          </p:nvPr>
        </p:nvPicPr>
        <p:blipFill>
          <a:blip r:embed="rId7" cstate="print"/>
          <a:srcRect/>
          <a:stretch>
            <a:fillRect/>
          </a:stretch>
        </p:blipFill>
        <p:spPr>
          <a:xfrm>
            <a:off x="2971800" y="3886200"/>
            <a:ext cx="2667000" cy="2971800"/>
          </a:xfrm>
        </p:spPr>
      </p:pic>
      <p:pic>
        <p:nvPicPr>
          <p:cNvPr id="9" name="Picture 8" descr="amazon-logo-150x150.jpg"/>
          <p:cNvPicPr>
            <a:picLocks noChangeAspect="1"/>
          </p:cNvPicPr>
          <p:nvPr/>
        </p:nvPicPr>
        <p:blipFill>
          <a:blip r:embed="rId8" cstate="print"/>
          <a:stretch>
            <a:fillRect/>
          </a:stretch>
        </p:blipFill>
        <p:spPr>
          <a:xfrm>
            <a:off x="7467600" y="5867400"/>
            <a:ext cx="1676400" cy="990600"/>
          </a:xfrm>
          <a:prstGeom prst="rect">
            <a:avLst/>
          </a:prstGeom>
        </p:spPr>
      </p:pic>
      <p:pic>
        <p:nvPicPr>
          <p:cNvPr id="10" name="Picture 9" descr="AMD_logo.gif"/>
          <p:cNvPicPr>
            <a:picLocks noChangeAspect="1"/>
          </p:cNvPicPr>
          <p:nvPr/>
        </p:nvPicPr>
        <p:blipFill>
          <a:blip r:embed="rId9" cstate="print"/>
          <a:stretch>
            <a:fillRect/>
          </a:stretch>
        </p:blipFill>
        <p:spPr>
          <a:xfrm>
            <a:off x="0" y="0"/>
            <a:ext cx="2286000" cy="1752600"/>
          </a:xfrm>
          <a:prstGeom prst="rect">
            <a:avLst/>
          </a:prstGeom>
        </p:spPr>
      </p:pic>
      <p:pic>
        <p:nvPicPr>
          <p:cNvPr id="11" name="Picture 10" descr="AutoNation-logo-B2F284931B-seeklogo.com.gif"/>
          <p:cNvPicPr>
            <a:picLocks noChangeAspect="1"/>
          </p:cNvPicPr>
          <p:nvPr/>
        </p:nvPicPr>
        <p:blipFill>
          <a:blip r:embed="rId10" cstate="print"/>
          <a:stretch>
            <a:fillRect/>
          </a:stretch>
        </p:blipFill>
        <p:spPr>
          <a:xfrm>
            <a:off x="5638800" y="3886200"/>
            <a:ext cx="1828800" cy="2971800"/>
          </a:xfrm>
          <a:prstGeom prst="rect">
            <a:avLst/>
          </a:prstGeom>
        </p:spPr>
      </p:pic>
      <p:pic>
        <p:nvPicPr>
          <p:cNvPr id="12" name="Picture 11" descr="AutoZoneLogo.gif"/>
          <p:cNvPicPr>
            <a:picLocks noChangeAspect="1"/>
          </p:cNvPicPr>
          <p:nvPr/>
        </p:nvPicPr>
        <p:blipFill>
          <a:blip r:embed="rId11" cstate="print"/>
          <a:stretch>
            <a:fillRect/>
          </a:stretch>
        </p:blipFill>
        <p:spPr>
          <a:xfrm>
            <a:off x="5562600" y="0"/>
            <a:ext cx="3581400" cy="990600"/>
          </a:xfrm>
          <a:prstGeom prst="rect">
            <a:avLst/>
          </a:prstGeom>
        </p:spPr>
      </p:pic>
      <p:pic>
        <p:nvPicPr>
          <p:cNvPr id="13" name="Picture 12" descr="dell-logo.jpg"/>
          <p:cNvPicPr>
            <a:picLocks noChangeAspect="1"/>
          </p:cNvPicPr>
          <p:nvPr/>
        </p:nvPicPr>
        <p:blipFill>
          <a:blip r:embed="rId12" cstate="print"/>
          <a:stretch>
            <a:fillRect/>
          </a:stretch>
        </p:blipFill>
        <p:spPr>
          <a:xfrm>
            <a:off x="0" y="4114800"/>
            <a:ext cx="2743200" cy="2743200"/>
          </a:xfrm>
          <a:prstGeom prst="rect">
            <a:avLst/>
          </a:prstGeom>
        </p:spPr>
      </p:pic>
      <p:pic>
        <p:nvPicPr>
          <p:cNvPr id="14" name="Picture 13" descr="skechers_logo_design.jpg"/>
          <p:cNvPicPr>
            <a:picLocks noChangeAspect="1"/>
          </p:cNvPicPr>
          <p:nvPr/>
        </p:nvPicPr>
        <p:blipFill>
          <a:blip r:embed="rId13" cstate="print"/>
          <a:stretch>
            <a:fillRect/>
          </a:stretch>
        </p:blipFill>
        <p:spPr>
          <a:xfrm>
            <a:off x="2209800" y="2743200"/>
            <a:ext cx="3425952" cy="1124712"/>
          </a:xfrm>
          <a:prstGeom prst="rect">
            <a:avLst/>
          </a:prstGeom>
        </p:spPr>
      </p:pic>
      <p:pic>
        <p:nvPicPr>
          <p:cNvPr id="15" name="Picture 14" descr="Affymetrix_Logo_Oldschool.jpg"/>
          <p:cNvPicPr>
            <a:picLocks noChangeAspect="1"/>
          </p:cNvPicPr>
          <p:nvPr/>
        </p:nvPicPr>
        <p:blipFill>
          <a:blip r:embed="rId14" cstate="print"/>
          <a:stretch>
            <a:fillRect/>
          </a:stretch>
        </p:blipFill>
        <p:spPr>
          <a:xfrm>
            <a:off x="2057400" y="1295400"/>
            <a:ext cx="3695700" cy="1447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smtClean="0"/>
              <a:t>Portfolio Summary</a:t>
            </a:r>
            <a:endParaRPr lang="en-US" i="1" u="sng" dirty="0"/>
          </a:p>
        </p:txBody>
      </p:sp>
      <p:sp>
        <p:nvSpPr>
          <p:cNvPr id="3" name="Content Placeholder 2"/>
          <p:cNvSpPr>
            <a:spLocks noGrp="1"/>
          </p:cNvSpPr>
          <p:nvPr>
            <p:ph sz="quarter" idx="1"/>
          </p:nvPr>
        </p:nvSpPr>
        <p:spPr/>
        <p:txBody>
          <a:bodyPr/>
          <a:lstStyle/>
          <a:p>
            <a:pPr>
              <a:buNone/>
            </a:pPr>
            <a:r>
              <a:rPr lang="en-US" dirty="0" smtClean="0"/>
              <a:t>     We included many shares such as McDonalds, Nike, Disney, Sony, ect. We included McDonalds because it’s a commonly bought stock which has been around for around 60 years! Some stocks did well and others didn’t. Every day has a new impact to stocks, and as we all know,  every stock has their days. Johnson and Johnson wasn’t a good investment and it didn’t do good for a limited amount of time. Nike was a good investment which positively increased each and every day.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55638"/>
          </a:xfrm>
        </p:spPr>
        <p:txBody>
          <a:bodyPr>
            <a:normAutofit/>
          </a:bodyPr>
          <a:lstStyle/>
          <a:p>
            <a:pPr algn="ctr"/>
            <a:r>
              <a:rPr lang="en-US" sz="2800" i="1" u="sng" dirty="0" smtClean="0"/>
              <a:t>A Year Development of McDonalds</a:t>
            </a:r>
            <a:endParaRPr lang="en-US" sz="2800" i="1" u="sng" dirty="0"/>
          </a:p>
        </p:txBody>
      </p:sp>
      <p:pic>
        <p:nvPicPr>
          <p:cNvPr id="31746" name="Picture 2" descr="Chart forMcDonald's Corp. (MCD)"/>
          <p:cNvPicPr>
            <a:picLocks noChangeAspect="1" noChangeArrowheads="1"/>
          </p:cNvPicPr>
          <p:nvPr/>
        </p:nvPicPr>
        <p:blipFill>
          <a:blip r:embed="rId2" cstate="print"/>
          <a:srcRect/>
          <a:stretch>
            <a:fillRect/>
          </a:stretch>
        </p:blipFill>
        <p:spPr bwMode="auto">
          <a:xfrm>
            <a:off x="381000" y="1447800"/>
            <a:ext cx="8382000" cy="4953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457200"/>
          <a:ext cx="82296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normAutofit/>
          </a:bodyPr>
          <a:lstStyle/>
          <a:p>
            <a:pPr algn="ctr"/>
            <a:r>
              <a:rPr lang="en-US" sz="2800" i="1" u="sng" dirty="0" smtClean="0"/>
              <a:t>A Year Development of Nike</a:t>
            </a:r>
            <a:endParaRPr lang="en-US" sz="2800" i="1" u="sng" dirty="0"/>
          </a:p>
        </p:txBody>
      </p:sp>
      <p:pic>
        <p:nvPicPr>
          <p:cNvPr id="34820" name="Picture 4" descr="Chart forNike Inc. (NKE)"/>
          <p:cNvPicPr>
            <a:picLocks noChangeAspect="1" noChangeArrowheads="1"/>
          </p:cNvPicPr>
          <p:nvPr/>
        </p:nvPicPr>
        <p:blipFill>
          <a:blip r:embed="rId2" cstate="print"/>
          <a:srcRect/>
          <a:stretch>
            <a:fillRect/>
          </a:stretch>
        </p:blipFill>
        <p:spPr bwMode="auto">
          <a:xfrm>
            <a:off x="381000" y="1447800"/>
            <a:ext cx="8382000" cy="49815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hart forAutoNation Inc. (AN)"/>
          <p:cNvPicPr>
            <a:picLocks noChangeAspect="1" noChangeArrowheads="1"/>
          </p:cNvPicPr>
          <p:nvPr/>
        </p:nvPicPr>
        <p:blipFill>
          <a:blip r:embed="rId2" cstate="print"/>
          <a:srcRect/>
          <a:stretch>
            <a:fillRect/>
          </a:stretch>
        </p:blipFill>
        <p:spPr bwMode="auto">
          <a:xfrm>
            <a:off x="304800" y="1447800"/>
            <a:ext cx="8458200" cy="4800600"/>
          </a:xfrm>
          <a:prstGeom prst="rect">
            <a:avLst/>
          </a:prstGeom>
          <a:noFill/>
        </p:spPr>
      </p:pic>
      <p:sp>
        <p:nvSpPr>
          <p:cNvPr id="5" name="Title 4"/>
          <p:cNvSpPr>
            <a:spLocks noGrp="1"/>
          </p:cNvSpPr>
          <p:nvPr>
            <p:ph type="title"/>
          </p:nvPr>
        </p:nvSpPr>
        <p:spPr>
          <a:xfrm>
            <a:off x="609600" y="152400"/>
            <a:ext cx="7467600" cy="655638"/>
          </a:xfrm>
        </p:spPr>
        <p:txBody>
          <a:bodyPr>
            <a:normAutofit/>
          </a:bodyPr>
          <a:lstStyle/>
          <a:p>
            <a:pPr algn="ctr"/>
            <a:r>
              <a:rPr lang="en-US" sz="2800" i="1" u="sng" dirty="0" smtClean="0"/>
              <a:t>A Year Development of AutoNation Inc.</a:t>
            </a:r>
            <a:endParaRPr lang="en-US" sz="2800" i="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55638"/>
          </a:xfrm>
        </p:spPr>
        <p:txBody>
          <a:bodyPr>
            <a:normAutofit/>
          </a:bodyPr>
          <a:lstStyle/>
          <a:p>
            <a:pPr algn="ctr"/>
            <a:r>
              <a:rPr lang="en-US" sz="2800" i="1" u="sng" dirty="0" smtClean="0"/>
              <a:t>A Year Development of Dell Inc.</a:t>
            </a:r>
            <a:endParaRPr lang="en-US" sz="2800" i="1" u="sng" dirty="0"/>
          </a:p>
        </p:txBody>
      </p:sp>
      <p:pic>
        <p:nvPicPr>
          <p:cNvPr id="32770" name="Picture 2" descr="Chart forDell Inc. (DELL)"/>
          <p:cNvPicPr>
            <a:picLocks noChangeAspect="1" noChangeArrowheads="1"/>
          </p:cNvPicPr>
          <p:nvPr/>
        </p:nvPicPr>
        <p:blipFill>
          <a:blip r:embed="rId2" cstate="print"/>
          <a:srcRect/>
          <a:stretch>
            <a:fillRect/>
          </a:stretch>
        </p:blipFill>
        <p:spPr bwMode="auto">
          <a:xfrm>
            <a:off x="304800" y="1371600"/>
            <a:ext cx="8458200" cy="4953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Oriel</Template>
  <TotalTime>330</TotalTime>
  <Words>453</Words>
  <Application>Microsoft Office PowerPoint</Application>
  <PresentationFormat>On-screen Show (4:3)</PresentationFormat>
  <Paragraphs>27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Brooklyn Capital</vt:lpstr>
      <vt:lpstr>Frequently Asked Questions</vt:lpstr>
      <vt:lpstr>Logos</vt:lpstr>
      <vt:lpstr>Portfolio Summary</vt:lpstr>
      <vt:lpstr>A Year Development of McDonalds</vt:lpstr>
      <vt:lpstr>Slide 6</vt:lpstr>
      <vt:lpstr>A Year Development of Nike</vt:lpstr>
      <vt:lpstr>A Year Development of AutoNation Inc.</vt:lpstr>
      <vt:lpstr>A Year Development of Dell Inc.</vt:lpstr>
      <vt:lpstr>A Year Development of Amazon.com Inc.</vt:lpstr>
      <vt:lpstr>Reasons of Investment</vt:lpstr>
      <vt:lpstr>Thank you for supporting Brooklyn capital!!!</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Brooklyn Capitol</dc:title>
  <dc:creator>NYCDOE</dc:creator>
  <cp:lastModifiedBy>NYCDOE</cp:lastModifiedBy>
  <cp:revision>37</cp:revision>
  <dcterms:created xsi:type="dcterms:W3CDTF">2011-06-14T17:43:22Z</dcterms:created>
  <dcterms:modified xsi:type="dcterms:W3CDTF">2011-06-20T18:37:00Z</dcterms:modified>
</cp:coreProperties>
</file>